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8" r:id="rId13"/>
    <p:sldId id="265" r:id="rId14"/>
    <p:sldId id="266" r:id="rId15"/>
    <p:sldId id="267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2" d="100"/>
          <a:sy n="82" d="100"/>
        </p:scale>
        <p:origin x="6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ndy Morland" userId="a11db512-159d-4d76-b584-a2aac44b47c0" providerId="ADAL" clId="{D1E86093-0E97-4EEF-AC53-A8CBFE5AF3AD}"/>
    <pc:docChg chg="mod modSld">
      <pc:chgData name="Mandy Morland" userId="a11db512-159d-4d76-b584-a2aac44b47c0" providerId="ADAL" clId="{D1E86093-0E97-4EEF-AC53-A8CBFE5AF3AD}" dt="2026-01-06T14:38:56.727" v="24" actId="20577"/>
      <pc:docMkLst>
        <pc:docMk/>
      </pc:docMkLst>
      <pc:sldChg chg="modSp mod">
        <pc:chgData name="Mandy Morland" userId="a11db512-159d-4d76-b584-a2aac44b47c0" providerId="ADAL" clId="{D1E86093-0E97-4EEF-AC53-A8CBFE5AF3AD}" dt="2026-01-06T14:38:56.727" v="24" actId="20577"/>
        <pc:sldMkLst>
          <pc:docMk/>
          <pc:sldMk cId="2274682970" sldId="256"/>
        </pc:sldMkLst>
        <pc:spChg chg="mod">
          <ac:chgData name="Mandy Morland" userId="a11db512-159d-4d76-b584-a2aac44b47c0" providerId="ADAL" clId="{D1E86093-0E97-4EEF-AC53-A8CBFE5AF3AD}" dt="2026-01-06T14:38:56.727" v="24" actId="20577"/>
          <ac:spMkLst>
            <pc:docMk/>
            <pc:sldMk cId="2274682970" sldId="256"/>
            <ac:spMk id="2" creationId="{9D5C2F23-7622-4A00-AC69-9961C8A16DDF}"/>
          </ac:spMkLst>
        </pc:spChg>
      </pc:sldChg>
      <pc:sldChg chg="modSp mod">
        <pc:chgData name="Mandy Morland" userId="a11db512-159d-4d76-b584-a2aac44b47c0" providerId="ADAL" clId="{D1E86093-0E97-4EEF-AC53-A8CBFE5AF3AD}" dt="2026-01-06T14:38:37.643" v="14" actId="20577"/>
        <pc:sldMkLst>
          <pc:docMk/>
          <pc:sldMk cId="3278237923" sldId="257"/>
        </pc:sldMkLst>
        <pc:spChg chg="mod">
          <ac:chgData name="Mandy Morland" userId="a11db512-159d-4d76-b584-a2aac44b47c0" providerId="ADAL" clId="{D1E86093-0E97-4EEF-AC53-A8CBFE5AF3AD}" dt="2026-01-06T14:38:37.643" v="14" actId="20577"/>
          <ac:spMkLst>
            <pc:docMk/>
            <pc:sldMk cId="3278237923" sldId="257"/>
            <ac:spMk id="3" creationId="{9C6585CF-F342-4B7C-A52E-6909D3B9317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BD664-4766-4B62-858D-D8DCC4BF356A}" type="datetimeFigureOut">
              <a:rPr lang="en-GB" smtClean="0"/>
              <a:t>06/01/2026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EC5D7-8974-48CD-A457-B9B9265FF8AB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9565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BD664-4766-4B62-858D-D8DCC4BF356A}" type="datetimeFigureOut">
              <a:rPr lang="en-GB" smtClean="0"/>
              <a:t>06/01/2026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EC5D7-8974-48CD-A457-B9B9265FF8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8535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BD664-4766-4B62-858D-D8DCC4BF356A}" type="datetimeFigureOut">
              <a:rPr lang="en-GB" smtClean="0"/>
              <a:t>06/01/2026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EC5D7-8974-48CD-A457-B9B9265FF8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3855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BD664-4766-4B62-858D-D8DCC4BF356A}" type="datetimeFigureOut">
              <a:rPr lang="en-GB" smtClean="0"/>
              <a:t>06/01/2026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EC5D7-8974-48CD-A457-B9B9265FF8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852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BD664-4766-4B62-858D-D8DCC4BF356A}" type="datetimeFigureOut">
              <a:rPr lang="en-GB" smtClean="0"/>
              <a:t>06/01/2026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EC5D7-8974-48CD-A457-B9B9265FF8AB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3224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BD664-4766-4B62-858D-D8DCC4BF356A}" type="datetimeFigureOut">
              <a:rPr lang="en-GB" smtClean="0"/>
              <a:t>06/01/2026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EC5D7-8974-48CD-A457-B9B9265FF8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915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BD664-4766-4B62-858D-D8DCC4BF356A}" type="datetimeFigureOut">
              <a:rPr lang="en-GB" smtClean="0"/>
              <a:t>06/01/2026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EC5D7-8974-48CD-A457-B9B9265FF8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1269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BD664-4766-4B62-858D-D8DCC4BF356A}" type="datetimeFigureOut">
              <a:rPr lang="en-GB" smtClean="0"/>
              <a:t>06/01/2026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EC5D7-8974-48CD-A457-B9B9265FF8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7299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BD664-4766-4B62-858D-D8DCC4BF356A}" type="datetimeFigureOut">
              <a:rPr lang="en-GB" smtClean="0"/>
              <a:t>06/01/2026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EC5D7-8974-48CD-A457-B9B9265FF8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8983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26BD664-4766-4B62-858D-D8DCC4BF356A}" type="datetimeFigureOut">
              <a:rPr lang="en-GB" smtClean="0"/>
              <a:t>06/01/2026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8DEC5D7-8974-48CD-A457-B9B9265FF8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851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BD664-4766-4B62-858D-D8DCC4BF356A}" type="datetimeFigureOut">
              <a:rPr lang="en-GB" smtClean="0"/>
              <a:t>06/01/2026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EC5D7-8974-48CD-A457-B9B9265FF8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528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26BD664-4766-4B62-858D-D8DCC4BF356A}" type="datetimeFigureOut">
              <a:rPr lang="en-GB" smtClean="0"/>
              <a:t>06/01/2026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8DEC5D7-8974-48CD-A457-B9B9265FF8AB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6977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C2F23-7622-4A00-AC69-9961C8A16D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4283" y="381447"/>
            <a:ext cx="11216080" cy="3653657"/>
          </a:xfrm>
        </p:spPr>
        <p:txBody>
          <a:bodyPr>
            <a:noAutofit/>
          </a:bodyPr>
          <a:lstStyle/>
          <a:p>
            <a:pPr algn="ctr"/>
            <a:r>
              <a:rPr lang="en-GB" sz="6600" dirty="0">
                <a:latin typeface="Cooper Black" panose="0208090404030B020404" pitchFamily="18" charset="0"/>
              </a:rPr>
              <a:t>Help! </a:t>
            </a:r>
            <a:br>
              <a:rPr lang="en-GB" sz="6600" dirty="0">
                <a:latin typeface="Cooper Black" panose="0208090404030B020404" pitchFamily="18" charset="0"/>
              </a:rPr>
            </a:br>
            <a:r>
              <a:rPr lang="en-GB" sz="6600" dirty="0">
                <a:latin typeface="Cooper Black" panose="0208090404030B020404" pitchFamily="18" charset="0"/>
              </a:rPr>
              <a:t>I don’t know what I want to do </a:t>
            </a:r>
            <a:r>
              <a:rPr lang="en-GB" sz="6600">
                <a:latin typeface="Cooper Black" panose="0208090404030B020404" pitchFamily="18" charset="0"/>
              </a:rPr>
              <a:t>after College</a:t>
            </a:r>
            <a:endParaRPr lang="en-GB" sz="6600" dirty="0">
              <a:latin typeface="Cooper Black" panose="0208090404030B0204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CC10A3-EDB8-4146-9E5B-BC2DEE13B5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98715" y="4781204"/>
            <a:ext cx="10058400" cy="1143000"/>
          </a:xfrm>
        </p:spPr>
        <p:txBody>
          <a:bodyPr>
            <a:normAutofit/>
          </a:bodyPr>
          <a:lstStyle/>
          <a:p>
            <a:pPr algn="ctr"/>
            <a:r>
              <a:rPr lang="en-GB" sz="4800" dirty="0">
                <a:latin typeface="Cooper Black" panose="0208090404030B020404" pitchFamily="18" charset="0"/>
              </a:rPr>
              <a:t>Top 5 tips</a:t>
            </a:r>
          </a:p>
        </p:txBody>
      </p:sp>
    </p:spTree>
    <p:extLst>
      <p:ext uri="{BB962C8B-B14F-4D97-AF65-F5344CB8AC3E}">
        <p14:creationId xmlns:p14="http://schemas.microsoft.com/office/powerpoint/2010/main" val="22746829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39A94-7AC1-42D0-845B-82800A769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6002" y="143990"/>
            <a:ext cx="10058400" cy="1450757"/>
          </a:xfrm>
        </p:spPr>
        <p:txBody>
          <a:bodyPr>
            <a:normAutofit fontScale="90000"/>
          </a:bodyPr>
          <a:lstStyle/>
          <a:p>
            <a:r>
              <a:rPr lang="en-GB" sz="11500" dirty="0">
                <a:latin typeface="Cooper Black" panose="0208090404030B020404" pitchFamily="18" charset="0"/>
              </a:rPr>
              <a:t>#5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585CF-F342-4B7C-A52E-6909D3B931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040" y="1837345"/>
            <a:ext cx="11509695" cy="4023360"/>
          </a:xfrm>
        </p:spPr>
        <p:txBody>
          <a:bodyPr>
            <a:normAutofit/>
          </a:bodyPr>
          <a:lstStyle/>
          <a:p>
            <a:pPr algn="ctr"/>
            <a:r>
              <a:rPr lang="en-GB" sz="8800" dirty="0">
                <a:latin typeface="Cooper Black" panose="0208090404030B020404" pitchFamily="18" charset="0"/>
              </a:rPr>
              <a:t>It’s never too early!</a:t>
            </a:r>
          </a:p>
        </p:txBody>
      </p:sp>
    </p:spTree>
    <p:extLst>
      <p:ext uri="{BB962C8B-B14F-4D97-AF65-F5344CB8AC3E}">
        <p14:creationId xmlns:p14="http://schemas.microsoft.com/office/powerpoint/2010/main" val="19271732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39A94-7AC1-42D0-845B-82800A769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18823"/>
            <a:ext cx="10058400" cy="1450757"/>
          </a:xfrm>
        </p:spPr>
        <p:txBody>
          <a:bodyPr>
            <a:noAutofit/>
          </a:bodyPr>
          <a:lstStyle/>
          <a:p>
            <a:r>
              <a:rPr lang="en-GB" sz="6600" dirty="0">
                <a:latin typeface="Cooper Black" panose="0208090404030B020404" pitchFamily="18" charset="0"/>
              </a:rPr>
              <a:t>#5 It’s never too early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585CF-F342-4B7C-A52E-6909D3B931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393" y="1895911"/>
            <a:ext cx="8221210" cy="426160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sz="2400" dirty="0">
                <a:latin typeface="Cooper Black" panose="0208090404030B020404" pitchFamily="18" charset="0"/>
              </a:rPr>
              <a:t>By starting your research early, you can make sure you are doing the right qualifications.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2400" dirty="0">
              <a:latin typeface="Cooper Black" panose="0208090404030B0204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2400" dirty="0">
                <a:latin typeface="Cooper Black" panose="0208090404030B020404" pitchFamily="18" charset="0"/>
              </a:rPr>
              <a:t>Some vacancies, such as jobs, apprenticeships and for University will have deadlines.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2400" dirty="0">
              <a:latin typeface="Cooper Black" panose="0208090404030B0204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2400" dirty="0">
                <a:latin typeface="Cooper Black" panose="0208090404030B020404" pitchFamily="18" charset="0"/>
              </a:rPr>
              <a:t>You can identify areas for development – do you need to do some work experience?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2400" dirty="0">
              <a:latin typeface="Cooper Black" panose="0208090404030B020404" pitchFamily="18" charset="0"/>
            </a:endParaRPr>
          </a:p>
          <a:p>
            <a:pPr marL="0" indent="0">
              <a:buNone/>
            </a:pPr>
            <a:endParaRPr lang="en-GB" sz="2400" dirty="0">
              <a:latin typeface="Cooper Black" panose="0208090404030B020404" pitchFamily="18" charset="0"/>
            </a:endParaRPr>
          </a:p>
        </p:txBody>
      </p:sp>
      <p:pic>
        <p:nvPicPr>
          <p:cNvPr id="3074" name="Picture 2" descr="Image result for starting early">
            <a:extLst>
              <a:ext uri="{FF2B5EF4-FFF2-40B4-BE49-F238E27FC236}">
                <a16:creationId xmlns:a16="http://schemas.microsoft.com/office/drawing/2014/main" id="{44E6E35F-A91B-42EB-B7A6-A8A04D46DE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5447" y="2776756"/>
            <a:ext cx="2981325" cy="20481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6923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585CF-F342-4B7C-A52E-6909D3B931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393" y="1895911"/>
            <a:ext cx="11434192" cy="458877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5400" dirty="0">
                <a:latin typeface="Cooper Black" panose="0208090404030B020404" pitchFamily="18" charset="0"/>
              </a:rPr>
              <a:t>Thank you for your time</a:t>
            </a:r>
          </a:p>
          <a:p>
            <a:pPr marL="0" indent="0">
              <a:buNone/>
            </a:pPr>
            <a:endParaRPr lang="en-GB" sz="2400" dirty="0">
              <a:latin typeface="Cooper Black" panose="0208090404030B020404" pitchFamily="18" charset="0"/>
            </a:endParaRPr>
          </a:p>
          <a:p>
            <a:pPr marL="0" indent="0">
              <a:buNone/>
            </a:pPr>
            <a:endParaRPr lang="en-GB" sz="2400" dirty="0">
              <a:latin typeface="Cooper Black" panose="0208090404030B0204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749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39A94-7AC1-42D0-845B-82800A769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6002" y="143990"/>
            <a:ext cx="10058400" cy="1450757"/>
          </a:xfrm>
        </p:spPr>
        <p:txBody>
          <a:bodyPr>
            <a:normAutofit fontScale="90000"/>
          </a:bodyPr>
          <a:lstStyle/>
          <a:p>
            <a:r>
              <a:rPr lang="en-GB" sz="11500" dirty="0">
                <a:latin typeface="Cooper Black" panose="0208090404030B020404" pitchFamily="18" charset="0"/>
              </a:rPr>
              <a:t>#1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585CF-F342-4B7C-A52E-6909D3B931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152" y="2080626"/>
            <a:ext cx="11509695" cy="4023360"/>
          </a:xfrm>
        </p:spPr>
        <p:txBody>
          <a:bodyPr>
            <a:normAutofit/>
          </a:bodyPr>
          <a:lstStyle/>
          <a:p>
            <a:pPr algn="ctr"/>
            <a:r>
              <a:rPr lang="en-GB" sz="12800" dirty="0">
                <a:latin typeface="Cooper Black" panose="0208090404030B020404" pitchFamily="18" charset="0"/>
              </a:rPr>
              <a:t>Focus on yourself</a:t>
            </a:r>
          </a:p>
        </p:txBody>
      </p:sp>
    </p:spTree>
    <p:extLst>
      <p:ext uri="{BB962C8B-B14F-4D97-AF65-F5344CB8AC3E}">
        <p14:creationId xmlns:p14="http://schemas.microsoft.com/office/powerpoint/2010/main" val="3278237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39A94-7AC1-42D0-845B-82800A769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18823"/>
            <a:ext cx="10058400" cy="1450757"/>
          </a:xfrm>
        </p:spPr>
        <p:txBody>
          <a:bodyPr>
            <a:noAutofit/>
          </a:bodyPr>
          <a:lstStyle/>
          <a:p>
            <a:r>
              <a:rPr lang="en-GB" sz="6600" dirty="0">
                <a:latin typeface="Cooper Black" panose="0208090404030B020404" pitchFamily="18" charset="0"/>
              </a:rPr>
              <a:t>#1 Focus on yourself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585CF-F342-4B7C-A52E-6909D3B931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392" y="1895912"/>
            <a:ext cx="8690993" cy="462233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sz="2800" dirty="0">
                <a:latin typeface="Cooper Black" panose="0208090404030B020404" pitchFamily="18" charset="0"/>
              </a:rPr>
              <a:t>Don’t worry if you don’t know what you want to do – what do you enjoy?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2800" dirty="0">
              <a:latin typeface="Cooper Black" panose="0208090404030B0204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2800" dirty="0">
                <a:latin typeface="Cooper Black" panose="0208090404030B020404" pitchFamily="18" charset="0"/>
              </a:rPr>
              <a:t>Try not to compare yourself to others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2800" dirty="0">
              <a:latin typeface="Cooper Black" panose="0208090404030B0204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2800" dirty="0">
                <a:latin typeface="Cooper Black" panose="0208090404030B020404" pitchFamily="18" charset="0"/>
              </a:rPr>
              <a:t>Apply for everything - have a plan A, B and C </a:t>
            </a:r>
          </a:p>
        </p:txBody>
      </p:sp>
      <p:pic>
        <p:nvPicPr>
          <p:cNvPr id="4" name="Picture 2" descr="Image result for making plan b">
            <a:extLst>
              <a:ext uri="{FF2B5EF4-FFF2-40B4-BE49-F238E27FC236}">
                <a16:creationId xmlns:a16="http://schemas.microsoft.com/office/drawing/2014/main" id="{D88692A2-A58A-42BD-A163-F5AC264E91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5439" y="4043494"/>
            <a:ext cx="3356220" cy="2247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comparing yourself to others">
            <a:extLst>
              <a:ext uri="{FF2B5EF4-FFF2-40B4-BE49-F238E27FC236}">
                <a16:creationId xmlns:a16="http://schemas.microsoft.com/office/drawing/2014/main" id="{A0F436A1-6914-43B9-B29E-C35EA225B9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2" t="7683" r="10626" b="10053"/>
          <a:stretch/>
        </p:blipFill>
        <p:spPr bwMode="auto">
          <a:xfrm>
            <a:off x="8946799" y="1569580"/>
            <a:ext cx="2928445" cy="2323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5356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39A94-7AC1-42D0-845B-82800A769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6002" y="143990"/>
            <a:ext cx="10058400" cy="1450757"/>
          </a:xfrm>
        </p:spPr>
        <p:txBody>
          <a:bodyPr>
            <a:normAutofit fontScale="90000"/>
          </a:bodyPr>
          <a:lstStyle/>
          <a:p>
            <a:r>
              <a:rPr lang="en-GB" sz="11500" dirty="0">
                <a:latin typeface="Cooper Black" panose="0208090404030B020404" pitchFamily="18" charset="0"/>
              </a:rPr>
              <a:t>#2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585CF-F342-4B7C-A52E-6909D3B931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152" y="2080626"/>
            <a:ext cx="11509695" cy="4023360"/>
          </a:xfrm>
        </p:spPr>
        <p:txBody>
          <a:bodyPr>
            <a:normAutofit/>
          </a:bodyPr>
          <a:lstStyle/>
          <a:p>
            <a:pPr algn="ctr"/>
            <a:r>
              <a:rPr lang="en-GB" sz="10700" dirty="0">
                <a:latin typeface="Cooper Black" panose="0208090404030B020404" pitchFamily="18" charset="0"/>
              </a:rPr>
              <a:t>Take responsibility</a:t>
            </a:r>
          </a:p>
        </p:txBody>
      </p:sp>
    </p:spTree>
    <p:extLst>
      <p:ext uri="{BB962C8B-B14F-4D97-AF65-F5344CB8AC3E}">
        <p14:creationId xmlns:p14="http://schemas.microsoft.com/office/powerpoint/2010/main" val="822646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39A94-7AC1-42D0-845B-82800A769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848" y="179179"/>
            <a:ext cx="10058400" cy="1450757"/>
          </a:xfrm>
        </p:spPr>
        <p:txBody>
          <a:bodyPr>
            <a:noAutofit/>
          </a:bodyPr>
          <a:lstStyle/>
          <a:p>
            <a:r>
              <a:rPr lang="en-GB" sz="6600" dirty="0">
                <a:latin typeface="Cooper Black" panose="0208090404030B020404" pitchFamily="18" charset="0"/>
              </a:rPr>
              <a:t>#2 Take responsibility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585CF-F342-4B7C-A52E-6909D3B931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392" y="1895912"/>
            <a:ext cx="9127221" cy="462233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sz="2400" dirty="0">
                <a:latin typeface="Cooper Black" panose="0208090404030B020404" pitchFamily="18" charset="0"/>
              </a:rPr>
              <a:t>Don’t burry your head – that has never solved anything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2400" dirty="0">
              <a:latin typeface="Cooper Black" panose="0208090404030B0204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2400" dirty="0">
                <a:latin typeface="Cooper Black" panose="0208090404030B020404" pitchFamily="18" charset="0"/>
              </a:rPr>
              <a:t>Talk to someone if you’re worried, a tutor, progress coach, family member or ask to speak to the Student Advice Officer at College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2400" dirty="0">
              <a:latin typeface="Cooper Black" panose="0208090404030B0204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2400" dirty="0">
                <a:latin typeface="Cooper Black" panose="0208090404030B020404" pitchFamily="18" charset="0"/>
              </a:rPr>
              <a:t>Give yourself some targets, e.g. </a:t>
            </a:r>
            <a:r>
              <a:rPr lang="en-GB" sz="2400" i="1" dirty="0">
                <a:latin typeface="Cooper Black" panose="0208090404030B020404" pitchFamily="18" charset="0"/>
              </a:rPr>
              <a:t>By half term I am going to email my tutor about my options for next year.</a:t>
            </a:r>
          </a:p>
        </p:txBody>
      </p:sp>
      <p:pic>
        <p:nvPicPr>
          <p:cNvPr id="4" name="Picture 2" descr="Image result for ostrich bury head avoiding issues">
            <a:extLst>
              <a:ext uri="{FF2B5EF4-FFF2-40B4-BE49-F238E27FC236}">
                <a16:creationId xmlns:a16="http://schemas.microsoft.com/office/drawing/2014/main" id="{9428196B-5D79-4DD2-B9B5-92ACA86CBC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0131" y="2015118"/>
            <a:ext cx="2625091" cy="1689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Image result for take responsibility">
            <a:extLst>
              <a:ext uri="{FF2B5EF4-FFF2-40B4-BE49-F238E27FC236}">
                <a16:creationId xmlns:a16="http://schemas.microsoft.com/office/drawing/2014/main" id="{F634C126-A80F-4F86-BAFC-A0DA02DE09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0131" y="4110605"/>
            <a:ext cx="2679862" cy="1725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6326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39A94-7AC1-42D0-845B-82800A769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6002" y="143990"/>
            <a:ext cx="10058400" cy="1450757"/>
          </a:xfrm>
        </p:spPr>
        <p:txBody>
          <a:bodyPr>
            <a:normAutofit fontScale="90000"/>
          </a:bodyPr>
          <a:lstStyle/>
          <a:p>
            <a:r>
              <a:rPr lang="en-GB" sz="11500" dirty="0">
                <a:latin typeface="Cooper Black" panose="0208090404030B020404" pitchFamily="18" charset="0"/>
              </a:rPr>
              <a:t>#3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585CF-F342-4B7C-A52E-6909D3B931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152" y="2080626"/>
            <a:ext cx="11509695" cy="4023360"/>
          </a:xfrm>
        </p:spPr>
        <p:txBody>
          <a:bodyPr>
            <a:normAutofit/>
          </a:bodyPr>
          <a:lstStyle/>
          <a:p>
            <a:pPr algn="ctr"/>
            <a:r>
              <a:rPr lang="en-GB" sz="8800" dirty="0">
                <a:latin typeface="Cooper Black" panose="0208090404030B020404" pitchFamily="18" charset="0"/>
              </a:rPr>
              <a:t>Break down your options</a:t>
            </a:r>
          </a:p>
        </p:txBody>
      </p:sp>
    </p:spTree>
    <p:extLst>
      <p:ext uri="{BB962C8B-B14F-4D97-AF65-F5344CB8AC3E}">
        <p14:creationId xmlns:p14="http://schemas.microsoft.com/office/powerpoint/2010/main" val="22727050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39A94-7AC1-42D0-845B-82800A769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392" y="-107679"/>
            <a:ext cx="12032608" cy="1450757"/>
          </a:xfrm>
        </p:spPr>
        <p:txBody>
          <a:bodyPr>
            <a:noAutofit/>
          </a:bodyPr>
          <a:lstStyle/>
          <a:p>
            <a:r>
              <a:rPr lang="en-GB" sz="6600" dirty="0">
                <a:latin typeface="Cooper Black" panose="0208090404030B020404" pitchFamily="18" charset="0"/>
              </a:rPr>
              <a:t>#3 </a:t>
            </a:r>
            <a:r>
              <a:rPr lang="en-GB" sz="6000" dirty="0">
                <a:latin typeface="Cooper Black" panose="0208090404030B020404" pitchFamily="18" charset="0"/>
              </a:rPr>
              <a:t>break down your options</a:t>
            </a:r>
            <a:endParaRPr lang="en-GB" sz="6600" dirty="0">
              <a:latin typeface="Cooper Black" panose="0208090404030B0204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585CF-F342-4B7C-A52E-6909D3B931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392" y="1460523"/>
            <a:ext cx="9269834" cy="462233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2400" dirty="0">
              <a:latin typeface="Cooper Black" panose="0208090404030B0204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2400" dirty="0">
                <a:latin typeface="Cooper Black" panose="0208090404030B020404" pitchFamily="18" charset="0"/>
              </a:rPr>
              <a:t>Break down your options into categories, e.g. do you want to stay at </a:t>
            </a:r>
            <a:r>
              <a:rPr lang="en-GB" sz="2400" u="sng" dirty="0">
                <a:solidFill>
                  <a:srgbClr val="0070C0"/>
                </a:solidFill>
                <a:latin typeface="Cooper Black" panose="0208090404030B020404" pitchFamily="18" charset="0"/>
              </a:rPr>
              <a:t>College</a:t>
            </a:r>
            <a:r>
              <a:rPr lang="en-GB" sz="2400" dirty="0">
                <a:latin typeface="Cooper Black" panose="0208090404030B020404" pitchFamily="18" charset="0"/>
              </a:rPr>
              <a:t>, do I want a</a:t>
            </a:r>
            <a:r>
              <a:rPr lang="en-GB" sz="2400" u="sng" dirty="0">
                <a:latin typeface="Cooper Black" panose="0208090404030B020404" pitchFamily="18" charset="0"/>
              </a:rPr>
              <a:t> </a:t>
            </a:r>
            <a:r>
              <a:rPr lang="en-GB" sz="2400" u="sng" dirty="0">
                <a:solidFill>
                  <a:srgbClr val="00B050"/>
                </a:solidFill>
                <a:latin typeface="Cooper Black" panose="0208090404030B020404" pitchFamily="18" charset="0"/>
              </a:rPr>
              <a:t>job</a:t>
            </a:r>
            <a:r>
              <a:rPr lang="en-GB" sz="2400" dirty="0">
                <a:latin typeface="Cooper Black" panose="0208090404030B020404" pitchFamily="18" charset="0"/>
              </a:rPr>
              <a:t>, are you interested in an </a:t>
            </a:r>
            <a:r>
              <a:rPr lang="en-GB" sz="2400" u="sng" dirty="0">
                <a:solidFill>
                  <a:srgbClr val="FF0000"/>
                </a:solidFill>
                <a:latin typeface="Cooper Black" panose="0208090404030B020404" pitchFamily="18" charset="0"/>
              </a:rPr>
              <a:t>apprenticeship</a:t>
            </a:r>
            <a:r>
              <a:rPr lang="en-GB" sz="2400" dirty="0">
                <a:latin typeface="Cooper Black" panose="0208090404030B020404" pitchFamily="18" charset="0"/>
              </a:rPr>
              <a:t>?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2400" dirty="0">
              <a:latin typeface="Cooper Black" panose="0208090404030B0204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2400" dirty="0">
                <a:latin typeface="Cooper Black" panose="0208090404030B020404" pitchFamily="18" charset="0"/>
              </a:rPr>
              <a:t>You can then research the different options individually and decide for yourself about the best route forward.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2400" dirty="0">
              <a:latin typeface="Cooper Black" panose="0208090404030B0204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2400" dirty="0">
                <a:latin typeface="Cooper Black" panose="0208090404030B020404" pitchFamily="18" charset="0"/>
              </a:rPr>
              <a:t>If you have a specific career in mind, you can </a:t>
            </a:r>
            <a:r>
              <a:rPr lang="en-GB" sz="2400" dirty="0">
                <a:solidFill>
                  <a:srgbClr val="00B0F0"/>
                </a:solidFill>
                <a:latin typeface="Cooper Black" panose="0208090404030B020404" pitchFamily="18" charset="0"/>
              </a:rPr>
              <a:t>work backwards </a:t>
            </a:r>
            <a:r>
              <a:rPr lang="en-GB" sz="2400" dirty="0">
                <a:solidFill>
                  <a:schemeClr val="tx1"/>
                </a:solidFill>
                <a:latin typeface="Cooper Black" panose="0208090404030B020404" pitchFamily="18" charset="0"/>
              </a:rPr>
              <a:t>from that job and find out the qualifications and skills needed to reach it.</a:t>
            </a:r>
            <a:endParaRPr lang="en-GB" sz="2400" dirty="0">
              <a:latin typeface="Cooper Black" panose="0208090404030B020404" pitchFamily="18" charset="0"/>
            </a:endParaRPr>
          </a:p>
        </p:txBody>
      </p:sp>
      <p:pic>
        <p:nvPicPr>
          <p:cNvPr id="2050" name="Picture 2" descr="Image result for options">
            <a:extLst>
              <a:ext uri="{FF2B5EF4-FFF2-40B4-BE49-F238E27FC236}">
                <a16:creationId xmlns:a16="http://schemas.microsoft.com/office/drawing/2014/main" id="{DF15C288-6A16-4D6B-ABD9-18B196B83F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09"/>
          <a:stretch/>
        </p:blipFill>
        <p:spPr bwMode="auto">
          <a:xfrm>
            <a:off x="9508483" y="2625754"/>
            <a:ext cx="2524125" cy="2734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6411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39A94-7AC1-42D0-845B-82800A769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6002" y="143990"/>
            <a:ext cx="10058400" cy="1450757"/>
          </a:xfrm>
        </p:spPr>
        <p:txBody>
          <a:bodyPr>
            <a:normAutofit fontScale="90000"/>
          </a:bodyPr>
          <a:lstStyle/>
          <a:p>
            <a:r>
              <a:rPr lang="en-GB" sz="11500" dirty="0">
                <a:latin typeface="Cooper Black" panose="0208090404030B020404" pitchFamily="18" charset="0"/>
              </a:rPr>
              <a:t>#4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585CF-F342-4B7C-A52E-6909D3B931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040" y="1837345"/>
            <a:ext cx="11509695" cy="4023360"/>
          </a:xfrm>
        </p:spPr>
        <p:txBody>
          <a:bodyPr>
            <a:normAutofit/>
          </a:bodyPr>
          <a:lstStyle/>
          <a:p>
            <a:pPr algn="ctr"/>
            <a:r>
              <a:rPr lang="en-GB" sz="8800" dirty="0">
                <a:latin typeface="Cooper Black" panose="0208090404030B020404" pitchFamily="18" charset="0"/>
              </a:rPr>
              <a:t>Assess where you are now</a:t>
            </a:r>
          </a:p>
        </p:txBody>
      </p:sp>
    </p:spTree>
    <p:extLst>
      <p:ext uri="{BB962C8B-B14F-4D97-AF65-F5344CB8AC3E}">
        <p14:creationId xmlns:p14="http://schemas.microsoft.com/office/powerpoint/2010/main" val="28389832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DECF92-E4AB-4D1D-B5BD-1705A7791D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6989415-2BA9-4824-A7CD-C9288B1955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605" y="922867"/>
            <a:ext cx="11958790" cy="586909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C943E629-975E-4651-99F4-202ED3FFBDE1}"/>
              </a:ext>
            </a:extLst>
          </p:cNvPr>
          <p:cNvSpPr txBox="1">
            <a:spLocks/>
          </p:cNvSpPr>
          <p:nvPr/>
        </p:nvSpPr>
        <p:spPr>
          <a:xfrm>
            <a:off x="1066800" y="-584162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>
                <a:latin typeface="Cooper Black" panose="0208090404030B020404" pitchFamily="18" charset="0"/>
              </a:rPr>
              <a:t>#4 Where am I now?</a:t>
            </a:r>
          </a:p>
        </p:txBody>
      </p:sp>
    </p:spTree>
    <p:extLst>
      <p:ext uri="{BB962C8B-B14F-4D97-AF65-F5344CB8AC3E}">
        <p14:creationId xmlns:p14="http://schemas.microsoft.com/office/powerpoint/2010/main" val="996449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02006FA4-1611-4B07-AF7F-85CF6D20EB3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59EBFDBF91A0448C709C78468F4551" ma:contentTypeVersion="14" ma:contentTypeDescription="Create a new document." ma:contentTypeScope="" ma:versionID="ade1d9f186a4b6a6a9fbb9e659f368ff">
  <xsd:schema xmlns:xsd="http://www.w3.org/2001/XMLSchema" xmlns:xs="http://www.w3.org/2001/XMLSchema" xmlns:p="http://schemas.microsoft.com/office/2006/metadata/properties" xmlns:ns2="aa85f008-0777-41b2-8b11-f5fcfcf29405" xmlns:ns3="6f4a841e-270f-4f5d-86d8-2f0a58af3dc3" targetNamespace="http://schemas.microsoft.com/office/2006/metadata/properties" ma:root="true" ma:fieldsID="8d323ba14e57576c9eaa0c31de72bf9d" ns2:_="" ns3:_="">
    <xsd:import namespace="aa85f008-0777-41b2-8b11-f5fcfcf29405"/>
    <xsd:import namespace="6f4a841e-270f-4f5d-86d8-2f0a58af3dc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85f008-0777-41b2-8b11-f5fcfcf2940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1973a211-6405-42b6-9524-a696d4b9f23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4a841e-270f-4f5d-86d8-2f0a58af3dc3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403ca02e-0e8c-4fce-b590-a4eefdfe3c8a}" ma:internalName="TaxCatchAll" ma:showField="CatchAllData" ma:web="6f4a841e-270f-4f5d-86d8-2f0a58af3d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85f008-0777-41b2-8b11-f5fcfcf29405">
      <Terms xmlns="http://schemas.microsoft.com/office/infopath/2007/PartnerControls"/>
    </lcf76f155ced4ddcb4097134ff3c332f>
    <TaxCatchAll xmlns="6f4a841e-270f-4f5d-86d8-2f0a58af3dc3" xsi:nil="true"/>
  </documentManagement>
</p:properties>
</file>

<file path=customXml/itemProps1.xml><?xml version="1.0" encoding="utf-8"?>
<ds:datastoreItem xmlns:ds="http://schemas.openxmlformats.org/officeDocument/2006/customXml" ds:itemID="{39B40636-F037-4828-8F87-21DFC6AE1B3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EDC3759-933B-4E7C-BCFE-F3EE737E40F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85f008-0777-41b2-8b11-f5fcfcf29405"/>
    <ds:schemaRef ds:uri="6f4a841e-270f-4f5d-86d8-2f0a58af3dc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EDCB294-9FDC-4AB2-B820-0EE0DD172774}">
  <ds:schemaRefs>
    <ds:schemaRef ds:uri="http://schemas.microsoft.com/office/2006/metadata/properties"/>
    <ds:schemaRef ds:uri="http://schemas.microsoft.com/office/infopath/2007/PartnerControls"/>
    <ds:schemaRef ds:uri="aa85f008-0777-41b2-8b11-f5fcfcf29405"/>
    <ds:schemaRef ds:uri="6f4a841e-270f-4f5d-86d8-2f0a58af3dc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302</Words>
  <Application>Microsoft Office PowerPoint</Application>
  <PresentationFormat>Widescreen</PresentationFormat>
  <Paragraphs>39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Calibri</vt:lpstr>
      <vt:lpstr>Calibri Light</vt:lpstr>
      <vt:lpstr>Cooper Black</vt:lpstr>
      <vt:lpstr>Wingdings</vt:lpstr>
      <vt:lpstr>Retrospect</vt:lpstr>
      <vt:lpstr>Help!  I don’t know what I want to do after College</vt:lpstr>
      <vt:lpstr>#1</vt:lpstr>
      <vt:lpstr>#1 Focus on yourself</vt:lpstr>
      <vt:lpstr>#2</vt:lpstr>
      <vt:lpstr>#2 Take responsibility</vt:lpstr>
      <vt:lpstr>#3</vt:lpstr>
      <vt:lpstr>#3 break down your options</vt:lpstr>
      <vt:lpstr>#4</vt:lpstr>
      <vt:lpstr>PowerPoint Presentation</vt:lpstr>
      <vt:lpstr>#5</vt:lpstr>
      <vt:lpstr>#5 It’s never too early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Preparing for a virtual interview</dc:title>
  <dc:creator>David Carruthers</dc:creator>
  <cp:lastModifiedBy>Mandy Morland</cp:lastModifiedBy>
  <cp:revision>24</cp:revision>
  <dcterms:created xsi:type="dcterms:W3CDTF">2021-01-19T15:26:27Z</dcterms:created>
  <dcterms:modified xsi:type="dcterms:W3CDTF">2026-01-06T14:39:03Z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0x010100A859EBFDBF91A0448C709C78468F4551</vt:lpwstr>
  </property>
  <property fmtid="{D5CDD505-2E9C-101B-9397-08002B2CF9AE}" pid="3" name="Order">
    <vt:r8>100</vt:r8>
  </property>
  <property fmtid="{D5CDD505-2E9C-101B-9397-08002B2CF9AE}" pid="4" name="MediaServiceImageTags">
    <vt:lpwstr/>
  </property>
  <property fmtid="{D5CDD505-2E9C-101B-9397-08002B2CF9AE}" pid="5" name="MSIP_Label_defa4170-0d19-0005-0004-bc88714345d2_Enabled">
    <vt:lpwstr>true</vt:lpwstr>
  </property>
  <property fmtid="{D5CDD505-2E9C-101B-9397-08002B2CF9AE}" pid="6" name="MSIP_Label_defa4170-0d19-0005-0004-bc88714345d2_SetDate">
    <vt:lpwstr>2026-01-06T14:38:36Z</vt:lpwstr>
  </property>
  <property fmtid="{D5CDD505-2E9C-101B-9397-08002B2CF9AE}" pid="7" name="MSIP_Label_defa4170-0d19-0005-0004-bc88714345d2_Method">
    <vt:lpwstr>Standard</vt:lpwstr>
  </property>
  <property fmtid="{D5CDD505-2E9C-101B-9397-08002B2CF9AE}" pid="8" name="MSIP_Label_defa4170-0d19-0005-0004-bc88714345d2_Name">
    <vt:lpwstr>defa4170-0d19-0005-0004-bc88714345d2</vt:lpwstr>
  </property>
  <property fmtid="{D5CDD505-2E9C-101B-9397-08002B2CF9AE}" pid="9" name="MSIP_Label_defa4170-0d19-0005-0004-bc88714345d2_SiteId">
    <vt:lpwstr>2a6a35eb-28a5-4a57-a0e3-6d1590820eaf</vt:lpwstr>
  </property>
  <property fmtid="{D5CDD505-2E9C-101B-9397-08002B2CF9AE}" pid="10" name="MSIP_Label_defa4170-0d19-0005-0004-bc88714345d2_ActionId">
    <vt:lpwstr>718832d2-3041-48f0-b5b6-3936c04d5713</vt:lpwstr>
  </property>
  <property fmtid="{D5CDD505-2E9C-101B-9397-08002B2CF9AE}" pid="11" name="MSIP_Label_defa4170-0d19-0005-0004-bc88714345d2_ContentBits">
    <vt:lpwstr>0</vt:lpwstr>
  </property>
  <property fmtid="{D5CDD505-2E9C-101B-9397-08002B2CF9AE}" pid="12" name="MSIP_Label_defa4170-0d19-0005-0004-bc88714345d2_Tag">
    <vt:lpwstr>10, 3, 0, 1</vt:lpwstr>
  </property>
</Properties>
</file>